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embeddedFontLst>
    <p:embeddedFont>
      <p:font typeface="Montserrat Black"/>
      <p:bold r:id="rId22"/>
      <p:boldItalic r:id="rId23"/>
    </p:embeddedFont>
    <p:embeddedFont>
      <p:font typeface="Montserrat"/>
      <p:regular r:id="rId24"/>
      <p:bold r:id="rId25"/>
      <p:italic r:id="rId26"/>
      <p:boldItalic r:id="rId27"/>
    </p:embeddedFont>
    <p:embeddedFont>
      <p:font typeface="Titillium Web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2" roundtripDataSignature="AMtx7mimXwq4LRpcdcP2zjF542VOEn4u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MontserratBlack-bold.fntdata"/><Relationship Id="rId21" Type="http://schemas.openxmlformats.org/officeDocument/2006/relationships/slide" Target="slides/slide17.xml"/><Relationship Id="rId24" Type="http://schemas.openxmlformats.org/officeDocument/2006/relationships/font" Target="fonts/Montserrat-regular.fntdata"/><Relationship Id="rId23" Type="http://schemas.openxmlformats.org/officeDocument/2006/relationships/font" Target="fonts/MontserratBlack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TitilliumWeb-regular.fntdata"/><Relationship Id="rId27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TitilliumWeb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TitilliumWeb-boldItalic.fntdata"/><Relationship Id="rId30" Type="http://schemas.openxmlformats.org/officeDocument/2006/relationships/font" Target="fonts/TitilliumWeb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028fd0d41_0_4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f028fd0d4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5" name="Google Shape;155;gf028fd0d41_0_48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028fd0d41_0_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f028fd0d4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61" name="Google Shape;161;gf028fd0d41_0_53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028fd0d41_0_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f028fd0d4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68" name="Google Shape;168;gf028fd0d41_0_65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028fd0d41_0_7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f028fd0d4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75" name="Google Shape;175;gf028fd0d41_0_71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028fd0d41_0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f028fd0d41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2" name="Google Shape;182;gf028fd0d41_0_77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028fd0d41_0_8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f028fd0d41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88" name="Google Shape;188;gf028fd0d41_0_82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f028fd0d41_0_8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f028fd0d4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5" name="Google Shape;195;gf028fd0d41_0_88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99" name="Google Shape;99;p2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028fd0d4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f028fd0d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06" name="Google Shape;106;gf028fd0d41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028fd0d41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f028fd0d4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13" name="Google Shape;113;gf028fd0d41_0_6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028fd0d41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f028fd0d4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20" name="Google Shape;120;gf028fd0d41_0_12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028fd0d41_0_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f028fd0d4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27" name="Google Shape;127;gf028fd0d41_0_24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028fd0d41_0_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f028fd0d4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34" name="Google Shape;134;gf028fd0d41_0_3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028fd0d41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f028fd0d4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41" name="Google Shape;141;gf028fd0d41_0_36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028fd0d41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f028fd0d4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ES"/>
              <a:t>4 valores ágiles: 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personas sobre procesos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software funcionando sobre documentación extensiva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colaborar con el cliente sobre negociación contractual</a:t>
            </a:r>
            <a:endParaRPr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ES"/>
              <a:t>respuesta ante el cambio sobre seguir un plan</a:t>
            </a:r>
            <a:endParaRPr/>
          </a:p>
        </p:txBody>
      </p:sp>
      <p:sp>
        <p:nvSpPr>
          <p:cNvPr id="148" name="Google Shape;148;gf028fd0d41_0_42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illa 1">
  <p:cSld name="Portadilla 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/>
          <p:nvPr/>
        </p:nvSpPr>
        <p:spPr>
          <a:xfrm>
            <a:off x="0" y="620639"/>
            <a:ext cx="12191199" cy="6264000"/>
          </a:xfrm>
          <a:prstGeom prst="rect">
            <a:avLst/>
          </a:prstGeom>
          <a:solidFill>
            <a:srgbClr val="FA4F10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8"/>
          <p:cNvSpPr/>
          <p:nvPr/>
        </p:nvSpPr>
        <p:spPr>
          <a:xfrm>
            <a:off x="4788000" y="147240"/>
            <a:ext cx="7260800" cy="3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60000" lIns="120000" spcFirstLastPara="1" rIns="120000" wrap="square" tIns="60000">
            <a:noAutofit/>
          </a:bodyPr>
          <a:lstStyle/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A4F10"/>
              </a:buClr>
              <a:buSzPts val="533"/>
              <a:buFont typeface="Titillium Web"/>
              <a:buNone/>
            </a:pPr>
            <a:r>
              <a:rPr b="0" i="0" lang="es-ES" sz="2133" u="none" cap="none" strike="noStrike">
                <a:solidFill>
                  <a:srgbClr val="FA4F10"/>
                </a:solidFill>
                <a:latin typeface="Titillium Web"/>
                <a:ea typeface="Titillium Web"/>
                <a:cs typeface="Titillium Web"/>
                <a:sym typeface="Titillium Web"/>
              </a:rPr>
              <a:t>Scrum para negocio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7" name="Google Shape;67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en blanco">
  <p:cSld name="Diapositiva en blanc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descr="Logotipo, nombre de la empresa&#10;&#10;Descripción generada automáticamente" id="15" name="Google Shape;15;p17"/>
          <p:cNvPicPr preferRelativeResize="0"/>
          <p:nvPr/>
        </p:nvPicPr>
        <p:blipFill rotWithShape="1">
          <a:blip r:embed="rId1">
            <a:alphaModFix/>
          </a:blip>
          <a:srcRect b="31992" l="0" r="0" t="23964"/>
          <a:stretch/>
        </p:blipFill>
        <p:spPr>
          <a:xfrm>
            <a:off x="10048875" y="5884401"/>
            <a:ext cx="2143125" cy="9438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Texto&#10;&#10;Descripción generada automáticamente" id="16" name="Google Shape;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6350"/>
            <a:ext cx="1400732" cy="43555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/>
          <p:nvPr/>
        </p:nvSpPr>
        <p:spPr>
          <a:xfrm>
            <a:off x="440650" y="3937775"/>
            <a:ext cx="5086800" cy="275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000" lIns="120000" spcFirstLastPara="1" rIns="120000" wrap="square" tIns="60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s-ES" sz="4767" u="none" cap="none" strike="noStrik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Beneficios</a:t>
            </a:r>
            <a:endParaRPr sz="4767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s-ES" sz="4767" u="none" cap="none" strike="noStrike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de Scrum</a:t>
            </a:r>
            <a:endParaRPr sz="4767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767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en empresas</a:t>
            </a:r>
            <a:endParaRPr sz="3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028fd0d41_0_48"/>
          <p:cNvSpPr/>
          <p:nvPr/>
        </p:nvSpPr>
        <p:spPr>
          <a:xfrm>
            <a:off x="440650" y="3937775"/>
            <a:ext cx="5086800" cy="275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000" lIns="120000" spcFirstLastPara="1" rIns="120000" wrap="square" tIns="60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767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Y además...</a:t>
            </a:r>
            <a:endParaRPr sz="30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028fd0d41_0_53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Permite: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gf028fd0d41_0_53"/>
          <p:cNvSpPr txBox="1"/>
          <p:nvPr/>
        </p:nvSpPr>
        <p:spPr>
          <a:xfrm>
            <a:off x="967573" y="1737750"/>
            <a:ext cx="86106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4F10"/>
              </a:buClr>
              <a:buSzPts val="1800"/>
              <a:buFont typeface="Montserrat"/>
              <a:buAutoNum type="arabicPeriod"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Dimensionar mejor los proyectos: 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Mediante entregas iterativas e incrementales en pequeños bloques más gestionables que si tratamos de abarcar un proyecto entero de principio a fin.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identifican fácilmente los objetivos y los riesgos en cada sprint.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4F10"/>
              </a:buClr>
              <a:buSzPts val="1800"/>
              <a:buFont typeface="Montserrat"/>
              <a:buAutoNum type="arabicPeriod"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Fecha de entrega de proyecto realista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Cuando se ejecuta un proyecto, uno gran error es asumir una entrega demasiado ajustada. En proyectos largos y  complejos, surgen imprevistos e incertidumbres que retrasan la entrega.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 segmentar el objetivo a entregar en historias de usuario mas pequeñas, se consigue que los márgenes de error sean menores. En consecuencia, las fechas de entrega finales se ajustan  más a lo planificado.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f028fd0d41_0_65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Permite: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gf028fd0d41_0_65"/>
          <p:cNvSpPr txBox="1"/>
          <p:nvPr/>
        </p:nvSpPr>
        <p:spPr>
          <a:xfrm>
            <a:off x="967573" y="1737750"/>
            <a:ext cx="86106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Rápido aprendizaje del equipos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sprints se realizan en 2 semanas normalmente (85% de los casos), esto conlleva que se obtenga un aprendizaje y mejora continua (best practices) que pueda ser usado en los próximos sprints del proyecto.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va aprendiendo y corrigiendo los errores, según se desarrolla el propio proyecto.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4. Feedbacks rápidos y precisos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Gracias a dinámicas de equipo diarias (15 min) donde el equipo se junta y habla de: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 qué hizo ayer para conseguir el objetivo del sprint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 qué se va a hacer hoy para conseguir el objetivo del sprint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impedimentos que tiene.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028fd0d41_0_71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Permite: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gf028fd0d41_0_71"/>
          <p:cNvSpPr txBox="1"/>
          <p:nvPr/>
        </p:nvSpPr>
        <p:spPr>
          <a:xfrm>
            <a:off x="967573" y="1737750"/>
            <a:ext cx="86106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5. Obtención de un producto mínimo viable (MVP)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 es necesario tener el producto completamente acabado para ponerlo en marcha. Es lo suficientemente bueno y ofrece las garantías necesarias para lanzarlo al mercado.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 el mercado el encargado de testarlo y ofrecer feedback, permitiendo sacar actualizaciones a necesidades específicas y reales del público objetivo.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6. Autonomía y responsabilidad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implica a todas las partes de un proyecto: compañeros, cliente, proveedores… se fomenta la responsabilidad dentro del equipo y proporciona un alto nivel de autonomía.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f028fd0d41_0_77"/>
          <p:cNvSpPr/>
          <p:nvPr/>
        </p:nvSpPr>
        <p:spPr>
          <a:xfrm>
            <a:off x="440650" y="3937775"/>
            <a:ext cx="5086800" cy="275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000" lIns="120000" spcFirstLastPara="1" rIns="120000" wrap="square" tIns="60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767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Scrum en pymes</a:t>
            </a:r>
            <a:endParaRPr sz="4767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028fd0d41_0_82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Scrum para pymes: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gf028fd0d41_0_82"/>
          <p:cNvSpPr txBox="1"/>
          <p:nvPr/>
        </p:nvSpPr>
        <p:spPr>
          <a:xfrm>
            <a:off x="967575" y="1399500"/>
            <a:ext cx="9963600" cy="45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El marco de trabajo Scrum permite realizar proyectos de cualquier índole y para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todo tipo de industria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lo cual hace que si una Pyme tiene proyectos de desarrollo puede usarlo como base en la gestión y ejecución de sus proyectos.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líderes de empresas pueden comunicarse de una forma clara en base a los requerimientos diarios de sus clientes,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conducen a sus organizaciones transparentemente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 el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equipo se vuelve autoorganizado.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Está diseñada para trabajar en proyectos complejos y complicados de alta incertidumbre, que requieren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resultados a corto plazo, 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es por ello que empresas grandes de tecnología como Google o Apple lo han adoptado como su principal framework.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reducción en los gastos de operación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en algunas ocasiones es hasta del 50%, lo que lleva a realizar otras inversiones en esas empresas y a los miembros del equipo Scrum recibir un mejor salario por sus servicios y sus resultados.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028fd0d41_0_88"/>
          <p:cNvSpPr/>
          <p:nvPr/>
        </p:nvSpPr>
        <p:spPr>
          <a:xfrm>
            <a:off x="440650" y="3937775"/>
            <a:ext cx="5086800" cy="275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0000" lIns="120000" spcFirstLastPara="1" rIns="120000" wrap="square" tIns="60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767">
                <a:solidFill>
                  <a:srgbClr val="FFFFFF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Empresas que usan Scrum</a:t>
            </a:r>
            <a:endParaRPr sz="4767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67">
              <a:solidFill>
                <a:srgbClr val="FFFFFF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7887" y="538162"/>
            <a:ext cx="7896225" cy="578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Entrega de resultados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F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967575" y="1949175"/>
            <a:ext cx="87627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i="0"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Gracias a la entrega iterativa e incremental </a:t>
            </a:r>
            <a:r>
              <a:rPr b="1" i="0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cada 2 o 4 semanas</a:t>
            </a:r>
            <a:r>
              <a:rPr i="0"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por parte del equipo de trabajo, el cliente tiene la oportunidad de comprobar regularmente si se están cumpliendo sus expectativas.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i="0"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os resultados se obtienen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 antes de la entrega final</a:t>
            </a:r>
            <a:r>
              <a:rPr i="0"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con lo cual, se puede utilizar el producto prácticamente desde 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primeros sprints.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i="0"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Teniendo en cuenta que el marco de trabajo Scrum se basa en la adaptación y la capacidad de cambio,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el cliente puede redirigir el proyecto </a:t>
            </a:r>
            <a:r>
              <a:rPr i="0"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 función de factores que considere relevantes.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028fd0d41_0_0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Productividad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F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09" name="Google Shape;109;gf028fd0d41_0_0"/>
          <p:cNvSpPr txBox="1"/>
          <p:nvPr/>
        </p:nvSpPr>
        <p:spPr>
          <a:xfrm>
            <a:off x="967573" y="1949175"/>
            <a:ext cx="86106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Uno de los beneficios más importantes está vinculado directamente con la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productividad de los equipos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 la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calidad técnica y visual de los proyectos. 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 medida que avanza el proyecto, el equipo va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mejorando su forma de trabajar,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sincronizando las tareas diarias y resolviendo los problemas de forma conjunta.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 ello hay que sumarle que las personas trabajan de forma más eficiente cuando hay un objetivo y una fecha fin de sprin  (fecha de entrega) en el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corto plazo.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028fd0d41_0_6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Vínculo entre el cliente y equipo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F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16" name="Google Shape;116;gf028fd0d41_0_6"/>
          <p:cNvSpPr txBox="1"/>
          <p:nvPr/>
        </p:nvSpPr>
        <p:spPr>
          <a:xfrm>
            <a:off x="967573" y="2380425"/>
            <a:ext cx="86106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Existe un vínculo muy estrecho entre los stakeholders (el cliente, departamentos involucrados,…)  y el equipo de trabajo. 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Todos conocen cuál es el objetivo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tanto a corto como a largo plazo. De este modo, el proyecto se enriquece gracias a la motivación, implicación, …sobre todo las aportaciones personales y profesionales de todos los integrantes del equipo.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028fd0d41_0_12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Motivación</a:t>
            </a:r>
            <a:endParaRPr sz="4800">
              <a:solidFill>
                <a:srgbClr val="FF4F1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23" name="Google Shape;123;gf028fd0d41_0_12"/>
          <p:cNvSpPr txBox="1"/>
          <p:nvPr/>
        </p:nvSpPr>
        <p:spPr>
          <a:xfrm>
            <a:off x="967573" y="1500975"/>
            <a:ext cx="86106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miembros del equipo tienen plena libertad para hacer uso de su creatividad a la hora de resolver problemas y organizar el trabajo, lo que favorece la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motivación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 con ello, la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productividad. 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Además, el hecho de ver objetivos a corto plazo conseguidos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en cada uno de los “sprints”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también resulta muy motivador.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En un mundo de cambio constante, los clientes y las empresas exigen nuevas formas de gestión que obtengan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el máximo rendimiento de las personas.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Así, gracias al uso adecuado de Scrum, se crean equipos de trabajo y una serie de tareas que se desarrollan en ciclos cortos de tiempo, llamados “sprints”.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El equipo está autogestionado por los miembros que lo componen, y las tareas se establecen en orden de importancia. Así,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lo prioritario se realiza al inicio del sprint.</a:t>
            </a:r>
            <a:endParaRPr b="1" sz="1800">
              <a:solidFill>
                <a:srgbClr val="FA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028fd0d41_0_24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Equipos enfocados a resultados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F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30" name="Google Shape;130;gf028fd0d41_0_24"/>
          <p:cNvSpPr txBox="1"/>
          <p:nvPr/>
        </p:nvSpPr>
        <p:spPr>
          <a:xfrm>
            <a:off x="967573" y="2380425"/>
            <a:ext cx="86106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Una de las condiciones y punto clave para que la metodología se lleve como se debe es el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equipo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para ello cada uno de sus integrantes debe ser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especialista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en algo y sin problemas de ayudar a sus compañero si es que se tiene un conocimiento similar a ello,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 ser un equipo,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los éxitos y fracasos son de todos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de esta manera al ver entregables funcionales el equipo se motiva con el desarrollo o ejecución de un proyecto. 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ha comprobado que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equipos enfocados a resultados generan hasta 45% más resultados positivos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que los equipos que trabajan sin un objetivo claro que los anime a entregar las historias de usuario en tiempo de sprint.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028fd0d41_0_30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Mejor servicio al cliente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gf028fd0d41_0_30"/>
          <p:cNvSpPr txBox="1"/>
          <p:nvPr/>
        </p:nvSpPr>
        <p:spPr>
          <a:xfrm>
            <a:off x="967573" y="1737750"/>
            <a:ext cx="86106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prioriza en base al valor que aporta al cliente o en base al ROI y a su cliente, así mismo se puede mejorar la experiencia del cliente mediante dinámicas de equipo que involucran al Scrum Master, Product Owner, Development team y a los stakeholders.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Se tiene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más satisfecho al cliente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ya que obtiene más funcionalidades con menos errores que podrán ser usados por el consumidor final. 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Si se reduce el TTM en la entrega y lanzamiento del producto/servicio que desea, mayor es la satisfacción del cliente respecto a la empresa contratada para llevar a cabo el proyecto.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028fd0d41_0_36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Versatilidad para lograr los objetivos</a:t>
            </a:r>
            <a:endParaRPr b="1" sz="4800">
              <a:solidFill>
                <a:srgbClr val="FF4F1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B0F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44" name="Google Shape;144;gf028fd0d41_0_36"/>
          <p:cNvSpPr txBox="1"/>
          <p:nvPr/>
        </p:nvSpPr>
        <p:spPr>
          <a:xfrm>
            <a:off x="967573" y="2380425"/>
            <a:ext cx="86106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gestión de los proyectos en empresas que han implementado las metodologías ágiles está completamente orientada al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cumplimiento de los objetivos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 de las nuevas metas que puedan surgir.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¡De esta manera el proyecto se adapta a las necesidades del cliente y se consiguen mejores resultados!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028fd0d41_0_42"/>
          <p:cNvSpPr txBox="1"/>
          <p:nvPr/>
        </p:nvSpPr>
        <p:spPr>
          <a:xfrm>
            <a:off x="1422977" y="469175"/>
            <a:ext cx="81552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4800">
                <a:solidFill>
                  <a:srgbClr val="FF4F10"/>
                </a:solidFill>
                <a:latin typeface="Montserrat"/>
                <a:ea typeface="Montserrat"/>
                <a:cs typeface="Montserrat"/>
                <a:sym typeface="Montserrat"/>
              </a:rPr>
              <a:t>Consigues + eficiencia  - costes</a:t>
            </a:r>
            <a:endParaRPr sz="3200">
              <a:solidFill>
                <a:srgbClr val="00B0F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51" name="Google Shape;151;gf028fd0d41_0_42"/>
          <p:cNvSpPr txBox="1"/>
          <p:nvPr/>
        </p:nvSpPr>
        <p:spPr>
          <a:xfrm>
            <a:off x="967573" y="2380425"/>
            <a:ext cx="86106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Un producto o proyecto que se desarrolla teniendo en cuenta la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opinión del cliente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 la de aquellos que lo están construyendo hace mejorar el producto final. 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 interacción de más personas que se cuestionan la calidad de un producto o servicio, hace 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mejorar el resultado final 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 detectar más rápidamente cualquier error. Además, se trabaja con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mayor eficiencia y velocidad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y, por lo tanto, se reducen los costes. 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El desarrollo de un proyecto mediante las metodologías ágiles conlleva ir entregando </a:t>
            </a:r>
            <a:r>
              <a:rPr b="1" lang="es-ES" sz="1800">
                <a:solidFill>
                  <a:srgbClr val="FA4F10"/>
                </a:solidFill>
                <a:latin typeface="Montserrat"/>
                <a:ea typeface="Montserrat"/>
                <a:cs typeface="Montserrat"/>
                <a:sym typeface="Montserrat"/>
              </a:rPr>
              <a:t>muchas versiones del producto</a:t>
            </a:r>
            <a:r>
              <a:rPr lang="es-ES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hasta llegar, en menor tiempo, a la versión definitiva aplicando todas las correcciones necesarias que requiera el cliente.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2021-09-07T15:54:21Z</dcterms:created>
  <dc:creator>jorge claveria</dc:creator>
</cp:coreProperties>
</file>